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98" r:id="rId2"/>
    <p:sldId id="290" r:id="rId3"/>
    <p:sldId id="309" r:id="rId4"/>
    <p:sldId id="342" r:id="rId5"/>
    <p:sldId id="328" r:id="rId6"/>
    <p:sldId id="341" r:id="rId7"/>
    <p:sldId id="318" r:id="rId8"/>
    <p:sldId id="324" r:id="rId9"/>
    <p:sldId id="325" r:id="rId10"/>
    <p:sldId id="326" r:id="rId11"/>
    <p:sldId id="319" r:id="rId12"/>
    <p:sldId id="329" r:id="rId13"/>
    <p:sldId id="330" r:id="rId14"/>
    <p:sldId id="331" r:id="rId15"/>
    <p:sldId id="320" r:id="rId16"/>
    <p:sldId id="332" r:id="rId17"/>
    <p:sldId id="333" r:id="rId18"/>
    <p:sldId id="334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CEFC"/>
    <a:srgbClr val="FF6A00"/>
    <a:srgbClr val="FFFFFF"/>
    <a:srgbClr val="3A36CB"/>
    <a:srgbClr val="A9DEFE"/>
    <a:srgbClr val="4B54D5"/>
    <a:srgbClr val="2E3282"/>
    <a:srgbClr val="575EA4"/>
    <a:srgbClr val="57DAFD"/>
    <a:srgbClr val="192E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350" y="58"/>
      </p:cViewPr>
      <p:guideLst>
        <p:guide orient="horz" pos="220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cs typeface="阿里巴巴普惠体 3.0 55 Regular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阿里巴巴普惠体 3.0 55 Regular" panose="00020600040101010101" charset="-122"/>
              </a:rPr>
              <a:t>2024/12/27</a:t>
            </a:fld>
            <a:endParaRPr lang="zh-CN" altLang="en-US">
              <a:cs typeface="阿里巴巴普惠体 3.0 55 Regular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cs typeface="阿里巴巴普惠体 3.0 55 Regular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阿里巴巴普惠体 3.0 55 Regular" panose="00020600040101010101" charset="-122"/>
              </a:rPr>
              <a:t>‹#›</a:t>
            </a:fld>
            <a:endParaRPr lang="zh-CN" altLang="en-US">
              <a:cs typeface="阿里巴巴普惠体 3.0 55 Regular" panose="0002060004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cs typeface="阿里巴巴普惠体 3.0 55 Regular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阿里巴巴普惠体 3.0 55 Regular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cs typeface="阿里巴巴普惠体 3.0 55 Regular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cs typeface="阿里巴巴普惠体 3.0 55 Regular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阿里巴巴普惠体 3.0 55 Regular" panose="0002060004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阿里巴巴普惠体 3.0 55 Regular" panose="0002060004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阿里巴巴普惠体 3.0 55 Regular" panose="0002060004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阿里巴巴普惠体 3.0 55 Regular" panose="0002060004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阿里巴巴普惠体 3.0 55 Regular" panose="0002060004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11" y="1122392"/>
            <a:ext cx="9144067" cy="23876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11" y="3602133"/>
            <a:ext cx="9144067" cy="165580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64" y="365134"/>
            <a:ext cx="2628919" cy="581199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6" y="365134"/>
            <a:ext cx="7734357" cy="581199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6" y="1709783"/>
            <a:ext cx="10515677" cy="285281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6" y="4589583"/>
            <a:ext cx="10515677" cy="150022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6" y="1825673"/>
            <a:ext cx="5181638" cy="435145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45" y="1825673"/>
            <a:ext cx="5181638" cy="435145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4" y="365134"/>
            <a:ext cx="10515677" cy="132559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94" y="1681207"/>
            <a:ext cx="5157825" cy="823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94" y="2505141"/>
            <a:ext cx="5157825" cy="36846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45" y="1681207"/>
            <a:ext cx="5183226" cy="823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45" y="2505141"/>
            <a:ext cx="5183226" cy="36846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4" y="457212"/>
            <a:ext cx="3932266" cy="160024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226" y="987451"/>
            <a:ext cx="6172245" cy="487375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4" y="2057454"/>
            <a:ext cx="3932266" cy="38116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4" y="457212"/>
            <a:ext cx="3932266" cy="160024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226" y="987451"/>
            <a:ext cx="6172245" cy="48737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4" y="2057454"/>
            <a:ext cx="3932266" cy="38116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6" y="365134"/>
            <a:ext cx="10515677" cy="13255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6" y="1825673"/>
            <a:ext cx="10515677" cy="4351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6" y="6356516"/>
            <a:ext cx="2743220" cy="3651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阿里巴巴普惠体 2.0 55 Regular" panose="00020600040101010101" charset="-122"/>
                <a:cs typeface="阿里巴巴普惠体 3.0 55 Regular" panose="00020600040101010101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2024/12/27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29" y="6356516"/>
            <a:ext cx="4114830" cy="3651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阿里巴巴普惠体 2.0 55 Regular" panose="00020600040101010101" charset="-122"/>
                <a:cs typeface="阿里巴巴普惠体 3.0 55 Regular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63" y="6356516"/>
            <a:ext cx="2743220" cy="3651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阿里巴巴普惠体 2.0 55 Regular" panose="00020600040101010101" charset="-122"/>
                <a:cs typeface="阿里巴巴普惠体 3.0 55 Regular" panose="00020600040101010101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阿里巴巴普惠体 2.0 55 Regular" panose="00020600040101010101" charset="-122"/>
          <a:cs typeface="阿里巴巴普惠体 3.0 55 Regular" panose="0002060004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20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阿里巴巴普惠体 2.0 55 Regular" panose="00020600040101010101" charset="-122"/>
          <a:cs typeface="阿里巴巴普惠体 3.0 55 Regular" panose="0002060004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阿里巴巴普惠体 2.0 55 Regular" panose="00020600040101010101" charset="-122"/>
          <a:cs typeface="阿里巴巴普惠体 3.0 55 Regular" panose="0002060004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阿里巴巴普惠体 2.0 55 Regular" panose="00020600040101010101" charset="-122"/>
          <a:cs typeface="阿里巴巴普惠体 3.0 55 Regular" panose="0002060004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阿里巴巴普惠体 2.0 55 Regular" panose="00020600040101010101" charset="-122"/>
          <a:cs typeface="阿里巴巴普惠体 3.0 55 Regular" panose="0002060004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阿里巴巴普惠体 2.0 55 Regular" panose="00020600040101010101" charset="-122"/>
          <a:cs typeface="阿里巴巴普惠体 3.0 55 Regular" panose="0002060004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tags" Target="../tags/tag28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9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4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3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5.jpeg"/><Relationship Id="rId5" Type="http://schemas.openxmlformats.org/officeDocument/2006/relationships/tags" Target="../tags/tag5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4.xml"/><Relationship Id="rId7" Type="http://schemas.openxmlformats.org/officeDocument/2006/relationships/image" Target="../media/image5.jpe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21.xml"/><Relationship Id="rId7" Type="http://schemas.openxmlformats.org/officeDocument/2006/relationships/image" Target="../media/image5.jpeg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23.xml"/><Relationship Id="rId4" Type="http://schemas.openxmlformats.org/officeDocument/2006/relationships/tags" Target="../tags/tag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649d0ecbc8d9917c76ca38f98876c9d"/>
          <p:cNvPicPr>
            <a:picLocks noChangeAspect="1"/>
          </p:cNvPicPr>
          <p:nvPr/>
        </p:nvPicPr>
        <p:blipFill>
          <a:blip r:embed="rId3"/>
          <a:srcRect t="47804"/>
          <a:stretch>
            <a:fillRect/>
          </a:stretch>
        </p:blipFill>
        <p:spPr>
          <a:xfrm>
            <a:off x="396240" y="1475105"/>
            <a:ext cx="9820910" cy="1611630"/>
          </a:xfrm>
          <a:prstGeom prst="rect">
            <a:avLst/>
          </a:prstGeom>
        </p:spPr>
      </p:pic>
      <p:pic>
        <p:nvPicPr>
          <p:cNvPr id="15" name="图片 14" descr="4eba386dbc29d7d44dda40ebc73897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190" y="262890"/>
            <a:ext cx="1978660" cy="448945"/>
          </a:xfrm>
          <a:prstGeom prst="rect">
            <a:avLst/>
          </a:prstGeom>
        </p:spPr>
      </p:pic>
      <p:pic>
        <p:nvPicPr>
          <p:cNvPr id="2" name="图片 1" descr="ca3f24a689f9ebbbb79553ff5e09b32"/>
          <p:cNvPicPr>
            <a:picLocks noChangeAspect="1"/>
          </p:cNvPicPr>
          <p:nvPr/>
        </p:nvPicPr>
        <p:blipFill>
          <a:blip r:embed="rId2"/>
          <a:srcRect l="3102" r="800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 descr="db7239cb98d446177c6316202ebb59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572000"/>
            <a:ext cx="2355850" cy="22980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96240" y="3498215"/>
            <a:ext cx="498348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队伍名称：</a:t>
            </a:r>
            <a:r>
              <a:rPr lang="zh-CN" altLang="en-US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数据都队</a:t>
            </a:r>
            <a:endParaRPr lang="en-US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队伍成员：王荣熙</a:t>
            </a:r>
            <a:r>
              <a:rPr lang="en-US" altLang="zh-CN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，</a:t>
            </a:r>
            <a:r>
              <a:rPr lang="zh-CN" altLang="en-US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岳志鑫</a:t>
            </a:r>
            <a:r>
              <a:rPr lang="en-US" altLang="zh-CN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，</a:t>
            </a:r>
            <a:r>
              <a:rPr lang="zh-CN" altLang="en-US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张耕嘉</a:t>
            </a:r>
            <a:endParaRPr lang="zh-CN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演讲人：王荣熙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20330" y="1768255"/>
            <a:ext cx="5931264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ctr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使用物化视图、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WITH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语句和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JOIN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方式等对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语句进行改写：</a:t>
            </a:r>
          </a:p>
        </p:txBody>
      </p:sp>
      <p:sp>
        <p:nvSpPr>
          <p:cNvPr id="2" name="矩形 1"/>
          <p:cNvSpPr/>
          <p:nvPr/>
        </p:nvSpPr>
        <p:spPr>
          <a:xfrm>
            <a:off x="361853" y="1085026"/>
            <a:ext cx="1632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SQL </a:t>
            </a:r>
            <a:r>
              <a:rPr lang="zh-CN" altLang="en-US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语句改写</a:t>
            </a:r>
          </a:p>
        </p:txBody>
      </p:sp>
      <p:pic>
        <p:nvPicPr>
          <p:cNvPr id="4" name="图片 3" descr="4eba386dbc29d7d44dda40ebc7389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688788" y="2321340"/>
            <a:ext cx="6484620" cy="406146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lvl="0" indent="45720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物化视图是一种特殊的视图，它将查询结果存储在数据库中，而不是每次查询时重新计算。物化视图适用于当查询的结果集非常大或非常复杂，且不需要每次都显示最新数据时。</a:t>
            </a:r>
            <a:endParaRPr lang="en-US" altLang="zh-CN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lvl="0" indent="45720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WITH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语句通过将复杂的子查询提取为命名的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CTE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，可以不需要重复相同的子查询逻辑，并在同一个查询中多次使用。</a:t>
            </a:r>
            <a:endParaRPr lang="en-US" altLang="zh-CN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lvl="0" indent="45720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JOIN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可以合并多个表的数据并建立它们之间的关系，在多表连接的场景下，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JOIN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通常比在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WHERE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中使用连接条件更清晰、更高效。并且 </a:t>
            </a: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PolarDB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的优化器在处理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JOIN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语句时可以得到更优的查询计划。</a:t>
            </a:r>
            <a:endParaRPr lang="en-US" altLang="zh-CN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lvl="0" indent="45720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endParaRPr lang="zh-CN" altLang="en-US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db7239cb98d446177c6316202ebb59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572000"/>
            <a:ext cx="2355850" cy="2298065"/>
          </a:xfrm>
          <a:prstGeom prst="rect">
            <a:avLst/>
          </a:prstGeom>
        </p:spPr>
      </p:pic>
      <p:pic>
        <p:nvPicPr>
          <p:cNvPr id="2" name="图片 1" descr="4eba386dbc29d7d44dda40ebc7389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170940" y="2273300"/>
            <a:ext cx="1746885" cy="1445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8800" spc="3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03.</a:t>
            </a: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917825" y="2381885"/>
            <a:ext cx="6165850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7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索引添加</a:t>
            </a:r>
            <a:endParaRPr lang="zh-CN" sz="7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+mn-ea"/>
            </a:endParaRPr>
          </a:p>
          <a:p>
            <a:pPr algn="l"/>
            <a:endParaRPr lang="de-DE" altLang="zh-CN" sz="16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PingFang SC Medium" panose="020B0400000000000000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8"/>
          <p:cNvSpPr txBox="1"/>
          <p:nvPr/>
        </p:nvSpPr>
        <p:spPr>
          <a:xfrm>
            <a:off x="233294" y="1182184"/>
            <a:ext cx="4699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索引添加</a:t>
            </a:r>
          </a:p>
        </p:txBody>
      </p:sp>
      <p:sp>
        <p:nvSpPr>
          <p:cNvPr id="34" name="Shape 160"/>
          <p:cNvSpPr/>
          <p:nvPr>
            <p:custDataLst>
              <p:tags r:id="rId1"/>
            </p:custDataLst>
          </p:nvPr>
        </p:nvSpPr>
        <p:spPr>
          <a:xfrm>
            <a:off x="8082381" y="3019784"/>
            <a:ext cx="1731955" cy="40894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>
            <a:lvl1pPr>
              <a:defRPr sz="4000">
                <a:latin typeface="苹方-简 中粗体" panose="020B0400000000000000" charset="-122"/>
                <a:ea typeface="苹方-简 中粗体" panose="020B0400000000000000" charset="-122"/>
                <a:cs typeface="苹方-简 中粗体" panose="020B0400000000000000" charset="-122"/>
                <a:sym typeface="苹方-简 中粗体" panose="020B0400000000000000" charset="-122"/>
              </a:defRPr>
            </a:lvl1pPr>
          </a:lstStyle>
          <a:p>
            <a:r>
              <a:rPr lang="zh-CN" altLang="en-US" sz="20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2.0 55 Regular" panose="00020600040101010101" charset="-122"/>
              </a:rPr>
              <a:t>通用其他索引</a:t>
            </a:r>
          </a:p>
        </p:txBody>
      </p:sp>
      <p:sp>
        <p:nvSpPr>
          <p:cNvPr id="45" name="Shape 163"/>
          <p:cNvSpPr/>
          <p:nvPr>
            <p:custDataLst>
              <p:tags r:id="rId2"/>
            </p:custDataLst>
          </p:nvPr>
        </p:nvSpPr>
        <p:spPr>
          <a:xfrm>
            <a:off x="5963654" y="2231390"/>
            <a:ext cx="17211" cy="3113822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  <a:endParaRPr sz="180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</a:endParaRPr>
          </a:p>
        </p:txBody>
      </p:sp>
      <p:sp>
        <p:nvSpPr>
          <p:cNvPr id="39" name="Shape 166"/>
          <p:cNvSpPr/>
          <p:nvPr>
            <p:custDataLst>
              <p:tags r:id="rId3"/>
            </p:custDataLst>
          </p:nvPr>
        </p:nvSpPr>
        <p:spPr>
          <a:xfrm>
            <a:off x="1205865" y="3497900"/>
            <a:ext cx="3572197" cy="87630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对于数据量较大的表，根据不同的</a:t>
            </a:r>
            <a:r>
              <a:rPr lang="en-US" alt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 SQL </a:t>
            </a:r>
            <a:r>
              <a:rPr lang="zh-CN" altLang="en-US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语句</a:t>
            </a:r>
            <a:r>
              <a:rPr 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添加不同的部分索引，既能增加查询速度，也能减少添加索引的开销。</a:t>
            </a:r>
            <a:r>
              <a:rPr sz="10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 </a:t>
            </a:r>
          </a:p>
        </p:txBody>
      </p:sp>
      <p:sp>
        <p:nvSpPr>
          <p:cNvPr id="42" name="Shape 164"/>
          <p:cNvSpPr/>
          <p:nvPr>
            <p:custDataLst>
              <p:tags r:id="rId4"/>
            </p:custDataLst>
          </p:nvPr>
        </p:nvSpPr>
        <p:spPr>
          <a:xfrm>
            <a:off x="1205865" y="4612826"/>
            <a:ext cx="3524004" cy="4610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/>
          <a:p>
            <a:pPr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endParaRPr sz="14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</a:endParaRPr>
          </a:p>
        </p:txBody>
      </p:sp>
      <p:pic>
        <p:nvPicPr>
          <p:cNvPr id="2" name="图片 1" descr="4eba386dbc29d7d44dda40ebc73897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sp>
        <p:nvSpPr>
          <p:cNvPr id="3" name="Shape 160"/>
          <p:cNvSpPr/>
          <p:nvPr>
            <p:custDataLst>
              <p:tags r:id="rId5"/>
            </p:custDataLst>
          </p:nvPr>
        </p:nvSpPr>
        <p:spPr>
          <a:xfrm>
            <a:off x="1835151" y="3018631"/>
            <a:ext cx="2672456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>
            <a:lvl1pPr>
              <a:defRPr sz="4000">
                <a:latin typeface="苹方-简 中粗体" panose="020B0400000000000000" charset="-122"/>
                <a:ea typeface="苹方-简 中粗体" panose="020B0400000000000000" charset="-122"/>
                <a:cs typeface="苹方-简 中粗体" panose="020B0400000000000000" charset="-122"/>
                <a:sym typeface="苹方-简 中粗体" panose="020B0400000000000000" charset="-122"/>
              </a:defRPr>
            </a:lvl1pPr>
          </a:lstStyle>
          <a:p>
            <a:r>
              <a:rPr lang="en-US" altLang="zh-CN" sz="20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2.0 55 Regular" panose="00020600040101010101" charset="-122"/>
              </a:rPr>
              <a:t>SQL </a:t>
            </a:r>
            <a:r>
              <a:rPr lang="zh-CN" altLang="en-US" sz="20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2.0 55 Regular" panose="00020600040101010101" charset="-122"/>
              </a:rPr>
              <a:t>语句部分索引</a:t>
            </a:r>
          </a:p>
        </p:txBody>
      </p:sp>
      <p:sp>
        <p:nvSpPr>
          <p:cNvPr id="4" name="Shape 166"/>
          <p:cNvSpPr/>
          <p:nvPr>
            <p:custDataLst>
              <p:tags r:id="rId6"/>
            </p:custDataLst>
          </p:nvPr>
        </p:nvSpPr>
        <p:spPr>
          <a:xfrm>
            <a:off x="7214871" y="3508194"/>
            <a:ext cx="3524004" cy="111479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对</a:t>
            </a:r>
            <a:r>
              <a:rPr 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于数据量适中，但是连接较多的表，考虑直接添加普通索引，多列索引</a:t>
            </a:r>
            <a:r>
              <a:rPr lang="zh-CN" altLang="en-US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和 </a:t>
            </a:r>
            <a:r>
              <a:rPr lang="en-US" alt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GIN </a:t>
            </a:r>
            <a:r>
              <a:rPr lang="zh-CN" altLang="en-US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索引等</a:t>
            </a:r>
            <a:r>
              <a:rPr 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，虽然开销增加，但是有助于查询的效率提升</a:t>
            </a:r>
            <a:r>
              <a:rPr 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。</a:t>
            </a:r>
            <a:r>
              <a:rPr sz="10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2116205"/>
            <a:ext cx="12192000" cy="3322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使用部分条件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对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语句进行索引添加：</a:t>
            </a:r>
          </a:p>
          <a:p>
            <a:pPr marL="914400"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3.SQL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: create index i3_1 on customer (c_custkey) where c_mktsegment = 'BUILDING';</a:t>
            </a:r>
          </a:p>
          <a:p>
            <a:pPr marL="914400"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4.SQL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: create index i4_2 on orders (o_orderpriority) where o_orderdate &gt;= date '1994-02-01' and o_orderdate &lt; date '1994-05-01';</a:t>
            </a:r>
          </a:p>
          <a:p>
            <a:pPr marL="914400"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8.SQL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: create index i8_2 on part (p_partkey) where p_type = 'ECONOMY BRUSHED BRASS';</a:t>
            </a:r>
          </a:p>
          <a:p>
            <a:pPr marL="914400"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10.SQL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: create index i10_1 on lineitem (l_orderkey) include (l_extendedprice,l_discount) where l_returnflag = 'R';</a:t>
            </a:r>
          </a:p>
          <a:p>
            <a:pPr marL="914400"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17.SQL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: create index i17_1 on part (p_partkey) where p_brand = 'Brand#35' and p_container = 'JUMBO PKG'</a:t>
            </a:r>
          </a:p>
          <a:p>
            <a:pPr marL="0" lvl="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endParaRPr lang="en-US" altLang="zh-CN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1004" y="1418840"/>
            <a:ext cx="20938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SQL </a:t>
            </a:r>
            <a:r>
              <a:rPr lang="zh-CN" altLang="en-US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语句部分索引</a:t>
            </a:r>
          </a:p>
        </p:txBody>
      </p:sp>
      <p:pic>
        <p:nvPicPr>
          <p:cNvPr id="4" name="图片 3" descr="4eba386dbc29d7d44dda40ebc7389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67214" y="1814383"/>
            <a:ext cx="11191741" cy="5631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分析八张表之间的连接关系，根据连接方式添加普通索引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：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7.SQL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: create index i7_2 on nation (n_nationkey);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18.SQL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：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create index i18_1 on lineitem (l_orderkey) include (l_quantity);</a:t>
            </a:r>
            <a:endParaRPr lang="en-US" altLang="zh-CN" sz="1200" dirty="0">
              <a:solidFill>
                <a:srgbClr val="FF6A00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21.SQL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: create index i21_2 on lineitem (l_orderkey) include (l_suppkey);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添加多列索引：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2.SQL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: create indexi2_1 onpartsupp (ps_partkey, ps_suppkey) include (ps_supplycost);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5.SQL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: create index i5_2 onsupplier (s_suppkey, s_nationkey);</a:t>
            </a:r>
            <a:endParaRPr lang="zh-CN" altLang="en-US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8.SQL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：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create index i8_4 on customer (c_custkey, c_nationkey);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添加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GIN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索引：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rgbClr val="FF6A00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9.SQL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：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create index i9_2 on part USING gin(p_name gin_trgm_ops);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endParaRPr lang="en-US" altLang="zh-CN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endParaRPr lang="zh-CN" altLang="en-US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96892" y="1445634"/>
            <a:ext cx="156210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通用其他索引</a:t>
            </a:r>
          </a:p>
        </p:txBody>
      </p:sp>
      <p:pic>
        <p:nvPicPr>
          <p:cNvPr id="4" name="图片 3" descr="4eba386dbc29d7d44dda40ebc7389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db7239cb98d446177c6316202ebb59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572000"/>
            <a:ext cx="2355850" cy="2298065"/>
          </a:xfrm>
          <a:prstGeom prst="rect">
            <a:avLst/>
          </a:prstGeom>
        </p:spPr>
      </p:pic>
      <p:pic>
        <p:nvPicPr>
          <p:cNvPr id="2" name="图片 1" descr="4eba386dbc29d7d44dda40ebc7389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170940" y="2273300"/>
            <a:ext cx="1746885" cy="1445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8800" spc="3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04.</a:t>
            </a: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917825" y="2381885"/>
            <a:ext cx="6165850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7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优化结果</a:t>
            </a:r>
            <a:endParaRPr lang="zh-CN" sz="7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+mn-ea"/>
            </a:endParaRPr>
          </a:p>
          <a:p>
            <a:pPr algn="l"/>
            <a:endParaRPr lang="de-DE" altLang="zh-CN" sz="16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PingFang SC Medium" panose="020B0400000000000000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30059" y="1327156"/>
            <a:ext cx="5931264" cy="475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对每条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语句的查询时间优化结果如下表所示：</a:t>
            </a:r>
          </a:p>
        </p:txBody>
      </p:sp>
      <p:sp>
        <p:nvSpPr>
          <p:cNvPr id="2" name="矩形 1"/>
          <p:cNvSpPr/>
          <p:nvPr/>
        </p:nvSpPr>
        <p:spPr>
          <a:xfrm>
            <a:off x="131021" y="1085026"/>
            <a:ext cx="20938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SQL </a:t>
            </a:r>
            <a:r>
              <a:rPr lang="zh-CN" altLang="en-US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语句优化结果</a:t>
            </a:r>
          </a:p>
        </p:txBody>
      </p:sp>
      <p:pic>
        <p:nvPicPr>
          <p:cNvPr id="4" name="图片 3" descr="4eba386dbc29d7d44dda40ebc73897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530225" y="1880235"/>
          <a:ext cx="4526915" cy="4615180"/>
        </p:xfrm>
        <a:graphic>
          <a:graphicData uri="http://schemas.openxmlformats.org/drawingml/2006/table">
            <a:tbl>
              <a:tblPr/>
              <a:tblGrid>
                <a:gridCol w="845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17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04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188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SQL</a:t>
                      </a:r>
                      <a:r>
                        <a:rPr lang="zh-CN" altLang="en-US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语句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优化前</a:t>
                      </a: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(ms)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优化后（</a:t>
                      </a: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ms</a:t>
                      </a:r>
                      <a:r>
                        <a:rPr lang="zh-CN" altLang="en-US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）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优化比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105156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38878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63.02826277%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20247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6188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69.437447525%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104196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27591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73.52009674%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68659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17472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74.55249858%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69830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56025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19.76944007%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66835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1277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98.08932446%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68572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55899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18.48130432%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93189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13298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85.73007544%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406243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58211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85.67089156%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69730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6672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90.43166499%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9602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1878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80.44157467%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12.sql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86642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8069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90.68696475%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13.sql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11205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12046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-7.505577867%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58407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835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98.57037684%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15.sql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131075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3726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97.15735266%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16.sql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21626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5344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75.28900398%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17.sql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74805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2676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96.42269902%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18.sql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249230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26913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89.20154075%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19.sql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17590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16282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7.436043206%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317881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13772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95.66756113%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21.sql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96998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55804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42.46891688%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22.sql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7147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28857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59055" indent="0" algn="ctr" font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200" i="0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-303.763817%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5465914" y="1802351"/>
            <a:ext cx="5931264" cy="3784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我们发现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6,10,12,14,15,17,20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这几个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的优化都在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90%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以上，是因为：</a:t>
            </a:r>
            <a:endParaRPr lang="en-US" altLang="zh-CN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	</a:t>
            </a:r>
            <a:r>
              <a:rPr lang="zh-CN" altLang="en-US" sz="120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我们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对这些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语句进行了逻辑优化和物理优化。我们对复杂的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语句进行了逻辑等价，替换成逻辑相对简单的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语句来提高查询效率；我们对处理较大的数据表的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语句进行了物理优化，通过添加索引来影响优化器的成本计算，从而影响查询计划的生成。此外，我们还通过改写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语句，将子查询替换成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CTE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语句，从而避免重复的子查询。并且，我们还通过建立索引，减少对数据量较大的表的扫描以及回表操作。</a:t>
            </a:r>
            <a:endParaRPr lang="en-US" altLang="zh-CN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endParaRPr lang="zh-CN" altLang="en-US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412097" y="2180598"/>
            <a:ext cx="4121785" cy="1860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综合优化结果：</a:t>
            </a:r>
            <a:endParaRPr lang="en-US" altLang="en-US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优化前：数据查询时间为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2154.8650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秒。</a:t>
            </a:r>
          </a:p>
          <a:p>
            <a:pPr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优化后：数据查询时间为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457.7130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秒。</a:t>
            </a:r>
          </a:p>
          <a:p>
            <a:pPr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数据查询时间减少了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78.76%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。</a:t>
            </a:r>
          </a:p>
        </p:txBody>
      </p:sp>
      <p:sp>
        <p:nvSpPr>
          <p:cNvPr id="2" name="矩形 1"/>
          <p:cNvSpPr/>
          <p:nvPr/>
        </p:nvSpPr>
        <p:spPr>
          <a:xfrm>
            <a:off x="1085912" y="1413436"/>
            <a:ext cx="156210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综合优化结果</a:t>
            </a:r>
          </a:p>
        </p:txBody>
      </p:sp>
      <p:pic>
        <p:nvPicPr>
          <p:cNvPr id="4" name="图片 3" descr="4eba386dbc29d7d44dda40ebc7389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4eba386dbc29d7d44dda40ebc7389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db7239cb98d446177c6316202ebb59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4572000"/>
            <a:ext cx="2355850" cy="2298065"/>
          </a:xfrm>
          <a:prstGeom prst="rect">
            <a:avLst/>
          </a:prstGeom>
        </p:spPr>
      </p:pic>
      <p:pic>
        <p:nvPicPr>
          <p:cNvPr id="2" name="图片 1" descr="4eba386dbc29d7d44dda40ebc73897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grpSp>
        <p:nvGrpSpPr>
          <p:cNvPr id="4" name="组合 3"/>
          <p:cNvGrpSpPr/>
          <p:nvPr>
            <p:custDataLst>
              <p:tags r:id="rId1"/>
            </p:custDataLst>
          </p:nvPr>
        </p:nvGrpSpPr>
        <p:grpSpPr>
          <a:xfrm>
            <a:off x="462280" y="2648756"/>
            <a:ext cx="11267440" cy="1519702"/>
            <a:chOff x="393700" y="2389676"/>
            <a:chExt cx="11267440" cy="1519702"/>
          </a:xfrm>
        </p:grpSpPr>
        <p:sp>
          <p:nvSpPr>
            <p:cNvPr id="3" name="文本框 2"/>
            <p:cNvSpPr txBox="1"/>
            <p:nvPr>
              <p:custDataLst>
                <p:tags r:id="rId2"/>
              </p:custDataLst>
            </p:nvPr>
          </p:nvSpPr>
          <p:spPr>
            <a:xfrm>
              <a:off x="952437" y="2403228"/>
              <a:ext cx="1468882" cy="9220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zh-CN" sz="5400" spc="300" dirty="0">
                  <a:solidFill>
                    <a:schemeClr val="bg1"/>
                  </a:solidFill>
                  <a:latin typeface="阿里巴巴普惠体 3.0 55 Regular" panose="00020600040101010101" charset="-122"/>
                  <a:ea typeface="阿里巴巴普惠体 3.0 55 Regular" panose="00020600040101010101" charset="-122"/>
                  <a:cs typeface="阿里巴巴普惠体 3.0 55 Regular" panose="00020600040101010101" charset="-122"/>
                  <a:sym typeface="+mn-ea"/>
                </a:rPr>
                <a:t>01</a:t>
              </a:r>
            </a:p>
          </p:txBody>
        </p:sp>
        <p:sp>
          <p:nvSpPr>
            <p:cNvPr id="6" name="文本框 5"/>
            <p:cNvSpPr txBox="1"/>
            <p:nvPr>
              <p:custDataLst>
                <p:tags r:id="rId3"/>
              </p:custDataLst>
            </p:nvPr>
          </p:nvSpPr>
          <p:spPr>
            <a:xfrm>
              <a:off x="3928618" y="2389676"/>
              <a:ext cx="1303909" cy="9220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zh-CN" sz="5400" spc="300" dirty="0">
                  <a:solidFill>
                    <a:schemeClr val="bg1"/>
                  </a:solidFill>
                  <a:latin typeface="阿里巴巴普惠体 3.0 55 Regular" panose="00020600040101010101" charset="-122"/>
                  <a:ea typeface="阿里巴巴普惠体 3.0 55 Regular" panose="00020600040101010101" charset="-122"/>
                  <a:cs typeface="阿里巴巴普惠体 3.0 55 Regular" panose="00020600040101010101" charset="-122"/>
                  <a:sym typeface="+mn-ea"/>
                </a:rPr>
                <a:t>02</a:t>
              </a:r>
            </a:p>
          </p:txBody>
        </p:sp>
        <p:sp>
          <p:nvSpPr>
            <p:cNvPr id="7" name="文本框 6"/>
            <p:cNvSpPr txBox="1"/>
            <p:nvPr>
              <p:custDataLst>
                <p:tags r:id="rId4"/>
              </p:custDataLst>
            </p:nvPr>
          </p:nvSpPr>
          <p:spPr>
            <a:xfrm>
              <a:off x="6869493" y="2389886"/>
              <a:ext cx="1209548" cy="9220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zh-CN" sz="5400" spc="300" dirty="0">
                  <a:solidFill>
                    <a:schemeClr val="bg1"/>
                  </a:solidFill>
                  <a:latin typeface="阿里巴巴普惠体 3.0 55 Regular" panose="00020600040101010101" charset="-122"/>
                  <a:ea typeface="阿里巴巴普惠体 3.0 55 Regular" panose="00020600040101010101" charset="-122"/>
                  <a:cs typeface="阿里巴巴普惠体 3.0 55 Regular" panose="00020600040101010101" charset="-122"/>
                  <a:sym typeface="+mn-ea"/>
                </a:rPr>
                <a:t>03</a:t>
              </a:r>
            </a:p>
          </p:txBody>
        </p:sp>
        <p:sp>
          <p:nvSpPr>
            <p:cNvPr id="9" name="文本框 8"/>
            <p:cNvSpPr txBox="1"/>
            <p:nvPr>
              <p:custDataLst>
                <p:tags r:id="rId5"/>
              </p:custDataLst>
            </p:nvPr>
          </p:nvSpPr>
          <p:spPr>
            <a:xfrm>
              <a:off x="9826434" y="2391283"/>
              <a:ext cx="1083056" cy="9220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zh-CN" sz="5400" spc="300" dirty="0">
                  <a:solidFill>
                    <a:schemeClr val="bg1"/>
                  </a:solidFill>
                  <a:latin typeface="阿里巴巴普惠体 3.0 55 Regular" panose="00020600040101010101" charset="-122"/>
                  <a:ea typeface="阿里巴巴普惠体 3.0 55 Regular" panose="00020600040101010101" charset="-122"/>
                  <a:cs typeface="阿里巴巴普惠体 3.0 55 Regular" panose="00020600040101010101" charset="-122"/>
                  <a:sym typeface="+mn-ea"/>
                </a:rPr>
                <a:t>04</a:t>
              </a:r>
            </a:p>
          </p:txBody>
        </p:sp>
        <p:sp>
          <p:nvSpPr>
            <p:cNvPr id="10" name="文本框 9"/>
            <p:cNvSpPr txBox="1"/>
            <p:nvPr>
              <p:custDataLst>
                <p:tags r:id="rId6"/>
              </p:custDataLst>
            </p:nvPr>
          </p:nvSpPr>
          <p:spPr>
            <a:xfrm>
              <a:off x="393700" y="3202623"/>
              <a:ext cx="2586355" cy="5539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阿里巴巴普惠体 3.0 55 Regular" panose="00020600040101010101" charset="-122"/>
                  <a:ea typeface="阿里巴巴普惠体 3.0 55 Regular" panose="00020600040101010101" charset="-122"/>
                  <a:cs typeface="阿里巴巴普惠体 3.0 55 Regular" panose="00020600040101010101" charset="-122"/>
                  <a:sym typeface="+mn-ea"/>
                </a:rPr>
                <a:t>前期准备</a:t>
              </a:r>
            </a:p>
            <a:p>
              <a:pPr algn="ctr"/>
              <a:endParaRPr lang="de-DE" altLang="zh-CN" sz="10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PingFang SC Medium" panose="020B0400000000000000" charset="-122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7"/>
              </p:custDataLst>
            </p:nvPr>
          </p:nvSpPr>
          <p:spPr>
            <a:xfrm>
              <a:off x="3287395" y="3202623"/>
              <a:ext cx="2586355" cy="5539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阿里巴巴普惠体 3.0 55 Regular" panose="00020600040101010101" charset="-122"/>
                  <a:ea typeface="阿里巴巴普惠体 3.0 55 Regular" panose="00020600040101010101" charset="-122"/>
                  <a:cs typeface="阿里巴巴普惠体 3.0 55 Regular" panose="00020600040101010101" charset="-122"/>
                  <a:sym typeface="+mn-ea"/>
                </a:rPr>
                <a:t>SQL</a:t>
              </a:r>
              <a:r>
                <a:rPr lang="zh-CN" altLang="en-US" sz="2000" dirty="0">
                  <a:solidFill>
                    <a:schemeClr val="bg1"/>
                  </a:solidFill>
                  <a:latin typeface="阿里巴巴普惠体 3.0 55 Regular" panose="00020600040101010101" charset="-122"/>
                  <a:ea typeface="阿里巴巴普惠体 3.0 55 Regular" panose="00020600040101010101" charset="-122"/>
                  <a:cs typeface="阿里巴巴普惠体 3.0 55 Regular" panose="00020600040101010101" charset="-122"/>
                  <a:sym typeface="+mn-ea"/>
                </a:rPr>
                <a:t>优化</a:t>
              </a:r>
              <a:endParaRPr lang="zh-CN" sz="20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endParaRPr>
            </a:p>
            <a:p>
              <a:pPr algn="ctr"/>
              <a:endParaRPr lang="de-DE" altLang="zh-CN" sz="10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PingFang SC Medium" panose="020B0400000000000000" charset="-122"/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8"/>
              </p:custDataLst>
            </p:nvPr>
          </p:nvSpPr>
          <p:spPr>
            <a:xfrm>
              <a:off x="6181090" y="3202623"/>
              <a:ext cx="2586355" cy="7067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阿里巴巴普惠体 3.0 55 Regular" panose="00020600040101010101" charset="-122"/>
                  <a:ea typeface="阿里巴巴普惠体 3.0 55 Regular" panose="00020600040101010101" charset="-122"/>
                  <a:cs typeface="阿里巴巴普惠体 3.0 55 Regular" panose="00020600040101010101" charset="-122"/>
                  <a:sym typeface="+mn-ea"/>
                </a:rPr>
                <a:t>索引添加</a:t>
              </a:r>
              <a:endParaRPr lang="zh-CN" sz="20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endParaRPr>
            </a:p>
            <a:p>
              <a:pPr algn="ctr">
                <a:defRPr sz="6000">
                  <a:latin typeface="苹方-简 中粗体" panose="020B0400000000000000" charset="-122"/>
                  <a:ea typeface="苹方-简 中粗体" panose="020B0400000000000000" charset="-122"/>
                  <a:cs typeface="苹方-简 中粗体" panose="020B0400000000000000" charset="-122"/>
                  <a:sym typeface="苹方-简 中粗体" panose="020B0400000000000000" charset="-122"/>
                </a:defRPr>
              </a:pPr>
              <a:endParaRPr lang="de-DE" altLang="zh-CN" sz="10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PingFang SC Medium" panose="020B0400000000000000" charset="-122"/>
              </a:endParaRPr>
            </a:p>
            <a:p>
              <a:pPr algn="ctr"/>
              <a:endParaRPr lang="de-DE" altLang="zh-CN" sz="10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PingFang SC Medium" panose="020B0400000000000000" charset="-122"/>
              </a:endParaRPr>
            </a:p>
          </p:txBody>
        </p:sp>
        <p:sp>
          <p:nvSpPr>
            <p:cNvPr id="13" name="文本框 12"/>
            <p:cNvSpPr txBox="1"/>
            <p:nvPr>
              <p:custDataLst>
                <p:tags r:id="rId9"/>
              </p:custDataLst>
            </p:nvPr>
          </p:nvSpPr>
          <p:spPr>
            <a:xfrm>
              <a:off x="9074785" y="3202623"/>
              <a:ext cx="2586355" cy="5539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阿里巴巴普惠体 3.0 55 Regular" panose="00020600040101010101" charset="-122"/>
                  <a:ea typeface="阿里巴巴普惠体 3.0 55 Regular" panose="00020600040101010101" charset="-122"/>
                  <a:cs typeface="阿里巴巴普惠体 3.0 55 Regular" panose="00020600040101010101" charset="-122"/>
                  <a:sym typeface="+mn-ea"/>
                </a:rPr>
                <a:t>优化结果</a:t>
              </a:r>
              <a:endParaRPr lang="zh-CN" sz="20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endParaRPr>
            </a:p>
            <a:p>
              <a:pPr algn="ctr"/>
              <a:endParaRPr lang="de-DE" altLang="zh-CN" sz="10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PingFang SC Medium" panose="020B0400000000000000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db7239cb98d446177c6316202ebb59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572000"/>
            <a:ext cx="2355850" cy="2298065"/>
          </a:xfrm>
          <a:prstGeom prst="rect">
            <a:avLst/>
          </a:prstGeom>
        </p:spPr>
      </p:pic>
      <p:pic>
        <p:nvPicPr>
          <p:cNvPr id="2" name="图片 1" descr="4eba386dbc29d7d44dda40ebc7389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170940" y="2273300"/>
            <a:ext cx="1746885" cy="1445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8800" spc="3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01.</a:t>
            </a: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917825" y="2381885"/>
            <a:ext cx="6165850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sz="7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前期准备</a:t>
            </a:r>
          </a:p>
          <a:p>
            <a:pPr algn="l"/>
            <a:endParaRPr lang="de-DE" altLang="zh-CN" sz="16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PingFang SC Medium" panose="020B04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160"/>
          <p:cNvSpPr/>
          <p:nvPr>
            <p:custDataLst>
              <p:tags r:id="rId1"/>
            </p:custDataLst>
          </p:nvPr>
        </p:nvSpPr>
        <p:spPr>
          <a:xfrm>
            <a:off x="8390229" y="3029766"/>
            <a:ext cx="1156108" cy="40894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>
            <a:lvl1pPr>
              <a:defRPr sz="4000">
                <a:latin typeface="苹方-简 中粗体" panose="020B0400000000000000" charset="-122"/>
                <a:ea typeface="苹方-简 中粗体" panose="020B0400000000000000" charset="-122"/>
                <a:cs typeface="苹方-简 中粗体" panose="020B0400000000000000" charset="-122"/>
                <a:sym typeface="苹方-简 中粗体" panose="020B0400000000000000" charset="-122"/>
              </a:defRPr>
            </a:lvl1pPr>
          </a:lstStyle>
          <a:p>
            <a:r>
              <a:rPr lang="zh-CN" altLang="en-US" sz="20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2.0 55 Regular" panose="00020600040101010101" charset="-122"/>
              </a:rPr>
              <a:t>查询修改</a:t>
            </a:r>
          </a:p>
        </p:txBody>
      </p:sp>
      <p:sp>
        <p:nvSpPr>
          <p:cNvPr id="45" name="Shape 163"/>
          <p:cNvSpPr/>
          <p:nvPr>
            <p:custDataLst>
              <p:tags r:id="rId2"/>
            </p:custDataLst>
          </p:nvPr>
        </p:nvSpPr>
        <p:spPr>
          <a:xfrm>
            <a:off x="5963653" y="2231390"/>
            <a:ext cx="17211" cy="3113822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  <a:endParaRPr sz="180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</a:endParaRPr>
          </a:p>
        </p:txBody>
      </p:sp>
      <p:sp>
        <p:nvSpPr>
          <p:cNvPr id="39" name="Shape 166"/>
          <p:cNvSpPr/>
          <p:nvPr>
            <p:custDataLst>
              <p:tags r:id="rId3"/>
            </p:custDataLst>
          </p:nvPr>
        </p:nvSpPr>
        <p:spPr>
          <a:xfrm>
            <a:off x="1205865" y="3438706"/>
            <a:ext cx="3524004" cy="59772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对数据库使用的引擎和适用的场景进行学习和分析，调研最合适题目的引擎。</a:t>
            </a:r>
            <a:endParaRPr sz="10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</a:endParaRPr>
          </a:p>
        </p:txBody>
      </p:sp>
      <p:pic>
        <p:nvPicPr>
          <p:cNvPr id="2" name="图片 1" descr="4eba386dbc29d7d44dda40ebc73897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sp>
        <p:nvSpPr>
          <p:cNvPr id="3" name="Shape 160"/>
          <p:cNvSpPr/>
          <p:nvPr>
            <p:custDataLst>
              <p:tags r:id="rId4"/>
            </p:custDataLst>
          </p:nvPr>
        </p:nvSpPr>
        <p:spPr>
          <a:xfrm>
            <a:off x="2098435" y="3029766"/>
            <a:ext cx="1273518" cy="40894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>
            <a:lvl1pPr>
              <a:defRPr sz="4000">
                <a:latin typeface="苹方-简 中粗体" panose="020B0400000000000000" charset="-122"/>
                <a:ea typeface="苹方-简 中粗体" panose="020B0400000000000000" charset="-122"/>
                <a:cs typeface="苹方-简 中粗体" panose="020B0400000000000000" charset="-122"/>
                <a:sym typeface="苹方-简 中粗体" panose="020B0400000000000000" charset="-122"/>
              </a:defRPr>
            </a:lvl1pPr>
          </a:lstStyle>
          <a:p>
            <a:r>
              <a:rPr lang="zh-CN" altLang="en-US" sz="20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2.0 55 Regular" panose="00020600040101010101" charset="-122"/>
              </a:rPr>
              <a:t>引擎学习</a:t>
            </a:r>
          </a:p>
        </p:txBody>
      </p:sp>
      <p:sp>
        <p:nvSpPr>
          <p:cNvPr id="4" name="Shape 166"/>
          <p:cNvSpPr/>
          <p:nvPr>
            <p:custDataLst>
              <p:tags r:id="rId5"/>
            </p:custDataLst>
          </p:nvPr>
        </p:nvSpPr>
        <p:spPr>
          <a:xfrm>
            <a:off x="7214870" y="3438706"/>
            <a:ext cx="3687096" cy="59772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调查学习数据库参数对查询性能的影响，找出修改后会增加查询性能的参数并进行调整。</a:t>
            </a:r>
          </a:p>
        </p:txBody>
      </p:sp>
      <p:sp>
        <p:nvSpPr>
          <p:cNvPr id="5" name="TextBox 8"/>
          <p:cNvSpPr txBox="1"/>
          <p:nvPr/>
        </p:nvSpPr>
        <p:spPr>
          <a:xfrm>
            <a:off x="385694" y="1334584"/>
            <a:ext cx="4699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TW" sz="24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前期准备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677181" y="1757940"/>
            <a:ext cx="5931264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对引擎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分析，发现如下：</a:t>
            </a:r>
          </a:p>
        </p:txBody>
      </p:sp>
      <p:sp>
        <p:nvSpPr>
          <p:cNvPr id="2" name="矩形 1"/>
          <p:cNvSpPr/>
          <p:nvPr/>
        </p:nvSpPr>
        <p:spPr>
          <a:xfrm>
            <a:off x="626762" y="1085026"/>
            <a:ext cx="110236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引擎学习</a:t>
            </a:r>
          </a:p>
        </p:txBody>
      </p:sp>
      <p:pic>
        <p:nvPicPr>
          <p:cNvPr id="4" name="图片 3" descr="4eba386dbc29d7d44dda40ebc7389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894480" y="2311025"/>
            <a:ext cx="10931760" cy="406146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lvl="0" indent="45720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列式存储（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Column-oriented Storage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）的起源，最早可以追溯到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1983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年的论文。受限于早期的硬件条件和使用场景，主流的事务型数据库（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Online Transaction Processing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OLTP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）大多采用行式存储，直到近几年分析型数据库（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Online Analytical Processing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OLAP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）的兴起，列式存储这一概念又变得流行。总的来说，列式存储的优势一方面体现在存储上能节约空间、减少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IO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，另一方面依靠列式数据结构做了计算上的优化。列式存储对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OLAP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场景有着很大的优势：当查询语句只涉及部分列时，只需要扫描相关的列；每一列的数据都是相同类型的，彼此间相关性更大，对列数据压缩的效率较高。</a:t>
            </a:r>
            <a:endParaRPr lang="en-US" altLang="zh-CN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lvl="0" indent="45720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本次决赛题目的场景更倾向于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OLAP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，所以可以在查询的时候使用列存储引擎。</a:t>
            </a:r>
            <a:endParaRPr lang="en-US" altLang="zh-CN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lvl="0" indent="45720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PolarDB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可以使用的列存储插件有 </a:t>
            </a: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duckdb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hydra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等等。其中，</a:t>
            </a: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duckdb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是使用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C++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编写的，与 </a:t>
            </a: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PolarDB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整合需要修改大量的代码；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hydra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支持的最低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PostgreSQL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版本是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13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，而比赛使用的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PostgreSQL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的版本是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11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1768475"/>
            <a:ext cx="11733530" cy="432562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经过学习，我们对相关参数有了一些认识，并针对查询进行了一些修改：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1.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使用单机并行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,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启用强制并行度加快查询速度，对八张表设置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ePQ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的最大查询并行度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100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2.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开启 </a:t>
            </a: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PolarDB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预读功能，使用共享储存，减少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IO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次数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3.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使用 </a:t>
            </a: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unix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socket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代替 </a:t>
            </a: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tcp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连接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4.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在 </a:t>
            </a: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postgresql.conf.sample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文件中关闭日志生成，禁用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WAL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发送器，禁用同步提交，开启全局共享内存，设置表并行参数为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8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，拉长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checkpoint </a:t>
            </a:r>
          </a:p>
          <a:p>
            <a:pPr lvl="2" indent="45720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周期为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1d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，关闭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hint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和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checksum,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降低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CPU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和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datafile, </a:t>
            </a: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wal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日志量，并行开销为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0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，单个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Gather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工作者数量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24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等</a:t>
            </a:r>
            <a:endParaRPr lang="en-US" altLang="zh-CN" sz="1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阿里巴巴普惠体 3.0 55 Regular" panose="00020600040101010101" charset="-122"/>
            </a:endParaRP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5.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主要参数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shared_buffers = '12GB'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work_mem = 1024MB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max_worker_processes = 128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，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max_connections = 300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等</a:t>
            </a:r>
          </a:p>
        </p:txBody>
      </p:sp>
      <p:sp>
        <p:nvSpPr>
          <p:cNvPr id="2" name="矩形 1"/>
          <p:cNvSpPr/>
          <p:nvPr/>
        </p:nvSpPr>
        <p:spPr>
          <a:xfrm>
            <a:off x="626762" y="1085026"/>
            <a:ext cx="110236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查询修改</a:t>
            </a:r>
          </a:p>
        </p:txBody>
      </p:sp>
      <p:pic>
        <p:nvPicPr>
          <p:cNvPr id="4" name="图片 3" descr="4eba386dbc29d7d44dda40ebc7389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db7239cb98d446177c6316202ebb59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572000"/>
            <a:ext cx="2355850" cy="2298065"/>
          </a:xfrm>
          <a:prstGeom prst="rect">
            <a:avLst/>
          </a:prstGeom>
        </p:spPr>
      </p:pic>
      <p:pic>
        <p:nvPicPr>
          <p:cNvPr id="2" name="图片 1" descr="4eba386dbc29d7d44dda40ebc7389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170940" y="2273300"/>
            <a:ext cx="1746885" cy="1445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8800" spc="3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02.</a:t>
            </a: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917825" y="2381885"/>
            <a:ext cx="6165850" cy="1446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altLang="zh-CN" sz="7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SQL </a:t>
            </a:r>
            <a:r>
              <a:rPr lang="zh-CN" altLang="en-US" sz="7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+mn-ea"/>
              </a:rPr>
              <a:t>优化</a:t>
            </a:r>
            <a:endParaRPr lang="zh-CN" sz="72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+mn-ea"/>
            </a:endParaRPr>
          </a:p>
          <a:p>
            <a:pPr algn="l">
              <a:defRPr sz="6000">
                <a:latin typeface="苹方-简 中粗体" panose="020B0400000000000000" charset="-122"/>
                <a:ea typeface="苹方-简 中粗体" panose="020B0400000000000000" charset="-122"/>
                <a:cs typeface="苹方-简 中粗体" panose="020B0400000000000000" charset="-122"/>
                <a:sym typeface="苹方-简 中粗体" panose="020B0400000000000000" charset="-122"/>
              </a:defRPr>
            </a:pPr>
            <a:endParaRPr lang="de-DE" altLang="zh-CN" sz="1600" dirty="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  <a:sym typeface="PingFang SC Medium" panose="020B0400000000000000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8"/>
          <p:cNvSpPr txBox="1"/>
          <p:nvPr/>
        </p:nvSpPr>
        <p:spPr>
          <a:xfrm>
            <a:off x="233294" y="1182184"/>
            <a:ext cx="4699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SQL </a:t>
            </a:r>
            <a:r>
              <a:rPr lang="zh-CN" altLang="en-US" sz="24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优化</a:t>
            </a:r>
          </a:p>
        </p:txBody>
      </p:sp>
      <p:sp>
        <p:nvSpPr>
          <p:cNvPr id="34" name="Shape 160"/>
          <p:cNvSpPr/>
          <p:nvPr>
            <p:custDataLst>
              <p:tags r:id="rId1"/>
            </p:custDataLst>
          </p:nvPr>
        </p:nvSpPr>
        <p:spPr>
          <a:xfrm>
            <a:off x="8097620" y="3020060"/>
            <a:ext cx="1731955" cy="40894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>
            <a:lvl1pPr>
              <a:defRPr sz="4000">
                <a:latin typeface="苹方-简 中粗体" panose="020B0400000000000000" charset="-122"/>
                <a:ea typeface="苹方-简 中粗体" panose="020B0400000000000000" charset="-122"/>
                <a:cs typeface="苹方-简 中粗体" panose="020B0400000000000000" charset="-122"/>
                <a:sym typeface="苹方-简 中粗体" panose="020B0400000000000000" charset="-122"/>
              </a:defRPr>
            </a:lvl1pPr>
          </a:lstStyle>
          <a:p>
            <a:r>
              <a:rPr lang="en-US" altLang="zh-CN" sz="20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2.0 55 Regular" panose="00020600040101010101" charset="-122"/>
              </a:rPr>
              <a:t>SQL </a:t>
            </a:r>
            <a:r>
              <a:rPr lang="zh-CN" altLang="en-US" sz="20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2.0 55 Regular" panose="00020600040101010101" charset="-122"/>
              </a:rPr>
              <a:t>语句改写</a:t>
            </a:r>
          </a:p>
        </p:txBody>
      </p:sp>
      <p:sp>
        <p:nvSpPr>
          <p:cNvPr id="45" name="Shape 163"/>
          <p:cNvSpPr/>
          <p:nvPr>
            <p:custDataLst>
              <p:tags r:id="rId2"/>
            </p:custDataLst>
          </p:nvPr>
        </p:nvSpPr>
        <p:spPr>
          <a:xfrm>
            <a:off x="5963653" y="2231390"/>
            <a:ext cx="17211" cy="3113822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  <a:endParaRPr sz="1800">
              <a:solidFill>
                <a:schemeClr val="bg1"/>
              </a:solidFill>
              <a:latin typeface="阿里巴巴普惠体 3.0 55 Regular" panose="00020600040101010101" charset="-122"/>
              <a:ea typeface="阿里巴巴普惠体 3.0 55 Regular" panose="00020600040101010101" charset="-122"/>
              <a:cs typeface="阿里巴巴普惠体 3.0 55 Regular" panose="00020600040101010101" charset="-122"/>
            </a:endParaRPr>
          </a:p>
        </p:txBody>
      </p:sp>
      <p:sp>
        <p:nvSpPr>
          <p:cNvPr id="39" name="Shape 166"/>
          <p:cNvSpPr/>
          <p:nvPr>
            <p:custDataLst>
              <p:tags r:id="rId3"/>
            </p:custDataLst>
          </p:nvPr>
        </p:nvSpPr>
        <p:spPr>
          <a:xfrm>
            <a:off x="1205865" y="3428642"/>
            <a:ext cx="3524004" cy="61785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对</a:t>
            </a:r>
            <a:r>
              <a:rPr lang="en-US" alt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 22 </a:t>
            </a:r>
            <a:r>
              <a:rPr lang="zh-CN" altLang="en-US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条 </a:t>
            </a:r>
            <a:r>
              <a:rPr lang="en-US" alt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SQL </a:t>
            </a:r>
            <a:r>
              <a:rPr lang="zh-CN" altLang="en-US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语句进行分析，查看其中的内容、关系和涉及的表，并总结规律</a:t>
            </a:r>
            <a:r>
              <a:rPr sz="10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 </a:t>
            </a:r>
          </a:p>
        </p:txBody>
      </p:sp>
      <p:pic>
        <p:nvPicPr>
          <p:cNvPr id="2" name="图片 1" descr="4eba386dbc29d7d44dda40ebc73897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sp>
        <p:nvSpPr>
          <p:cNvPr id="3" name="Shape 160"/>
          <p:cNvSpPr/>
          <p:nvPr>
            <p:custDataLst>
              <p:tags r:id="rId4"/>
            </p:custDataLst>
          </p:nvPr>
        </p:nvSpPr>
        <p:spPr>
          <a:xfrm>
            <a:off x="1988920" y="3037840"/>
            <a:ext cx="1731955" cy="40894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>
            <a:lvl1pPr>
              <a:defRPr sz="4000">
                <a:latin typeface="苹方-简 中粗体" panose="020B0400000000000000" charset="-122"/>
                <a:ea typeface="苹方-简 中粗体" panose="020B0400000000000000" charset="-122"/>
                <a:cs typeface="苹方-简 中粗体" panose="020B0400000000000000" charset="-122"/>
                <a:sym typeface="苹方-简 中粗体" panose="020B0400000000000000" charset="-122"/>
              </a:defRPr>
            </a:lvl1pPr>
          </a:lstStyle>
          <a:p>
            <a:r>
              <a:rPr lang="en-US" altLang="zh-CN" sz="20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2.0 55 Regular" panose="00020600040101010101" charset="-122"/>
              </a:rPr>
              <a:t>SQL </a:t>
            </a:r>
            <a:r>
              <a:rPr lang="zh-CN" altLang="en-US" sz="2000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2.0 55 Regular" panose="00020600040101010101" charset="-122"/>
              </a:rPr>
              <a:t>语句分析</a:t>
            </a:r>
          </a:p>
        </p:txBody>
      </p:sp>
      <p:sp>
        <p:nvSpPr>
          <p:cNvPr id="4" name="Shape 166"/>
          <p:cNvSpPr/>
          <p:nvPr>
            <p:custDataLst>
              <p:tags r:id="rId5"/>
            </p:custDataLst>
          </p:nvPr>
        </p:nvSpPr>
        <p:spPr>
          <a:xfrm>
            <a:off x="7214870" y="3438706"/>
            <a:ext cx="3687096" cy="59772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使用</a:t>
            </a:r>
            <a:r>
              <a:rPr lang="en-US" altLang="zh-CN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 WITH </a:t>
            </a:r>
            <a:r>
              <a:rPr lang="zh-CN" altLang="en-US" sz="14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语句，物化视图和临时表进行重写，优化中间连接逻辑，减少中间量。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166" y="1768481"/>
            <a:ext cx="5931264" cy="4246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对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TPC-H 22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条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语句进行分析，发现规律如下：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Lineitem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表：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1.3.4.5.6.7.8.9.10.12.14.15.17.18.19.20.21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Orders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表：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3.4.5.7.8.9.10.12.13.18.21.22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Partsupp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表：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2.8.9.11.16.20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Part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表：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2.8.9.14.16.17.19.20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Customer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表：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3.5.7.8.10.13.16.18.22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Supplier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表：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2.5.7.8.9.11.15.16.20.21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Nation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表：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2.5.7.8.9.10.11.20.21</a:t>
            </a:r>
          </a:p>
          <a:p>
            <a:pPr lvl="2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Region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表：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2.5.8</a:t>
            </a:r>
          </a:p>
        </p:txBody>
      </p:sp>
      <p:sp>
        <p:nvSpPr>
          <p:cNvPr id="2" name="矩形 1"/>
          <p:cNvSpPr/>
          <p:nvPr/>
        </p:nvSpPr>
        <p:spPr>
          <a:xfrm>
            <a:off x="361853" y="1085026"/>
            <a:ext cx="1632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SQL </a:t>
            </a:r>
            <a:r>
              <a:rPr lang="zh-CN" altLang="en-US" b="1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</a:rPr>
              <a:t>语句分析</a:t>
            </a:r>
          </a:p>
        </p:txBody>
      </p:sp>
      <p:pic>
        <p:nvPicPr>
          <p:cNvPr id="4" name="图片 3" descr="4eba386dbc29d7d44dda40ebc7389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" y="262255"/>
            <a:ext cx="1978660" cy="44894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697220" y="1768475"/>
            <a:ext cx="6022340" cy="406146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lvl="0" indent="45720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Lineitem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Orders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、</a:t>
            </a:r>
            <a:r>
              <a:rPr lang="en-US" altLang="zh-CN" sz="1200" dirty="0" err="1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Partsupp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所包含的数据量最大，涉及到的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语句也最多，所以针对这些表的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查询语句要重点关注表的连接方式，将中间量尽可能的缩小，减少查询冗余。如果针对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查询添加部分索引也会十分有效。</a:t>
            </a:r>
          </a:p>
          <a:p>
            <a:pPr lvl="0" indent="45720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Part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Customer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两张表数据量居中，但是涉及到的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语句也较多，需要针对不同的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语句设置不同的索引。</a:t>
            </a:r>
          </a:p>
          <a:p>
            <a:pPr lvl="0" indent="457200" algn="l" defTabSz="457200">
              <a:lnSpc>
                <a:spcPts val="3600"/>
              </a:lnSpc>
              <a:defRPr sz="2500">
                <a:latin typeface="苹方-简 常规体" panose="020B0400000000000000" charset="-122"/>
                <a:ea typeface="苹方-简 常规体" panose="020B0400000000000000" charset="-122"/>
                <a:cs typeface="苹方-简 常规体" panose="020B0400000000000000" charset="-122"/>
                <a:sym typeface="苹方-简 常规体" panose="020B0400000000000000" charset="-122"/>
              </a:defRPr>
            </a:pP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Nation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虽然涉及到的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SQL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语句不少，但是这个表本身只有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25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条数据，所以直接对 </a:t>
            </a:r>
            <a:r>
              <a:rPr lang="en-US" altLang="zh-CN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Nation </a:t>
            </a:r>
            <a:r>
              <a:rPr lang="zh-CN" altLang="en-US" sz="1200" dirty="0">
                <a:solidFill>
                  <a:schemeClr val="bg1"/>
                </a:solidFill>
                <a:latin typeface="阿里巴巴普惠体 3.0 55 Regular" panose="00020600040101010101" charset="-122"/>
                <a:ea typeface="阿里巴巴普惠体 3.0 55 Regular" panose="00020600040101010101" charset="-122"/>
                <a:cs typeface="阿里巴巴普惠体 3.0 55 Regular" panose="00020600040101010101" charset="-122"/>
                <a:sym typeface="阿里巴巴普惠体 3.0 55 Regular" panose="00020600040101010101" charset="-122"/>
              </a:rPr>
              <a:t>表添加完全索引开销不大。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48.22503937007878,&quot;left&quot;:36.4,&quot;top&quot;:180,&quot;width&quot;:887.2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5.17503937007874,&quot;left&quot;:10.1,&quot;top&quot;:159.6,&quot;width&quot;:744.7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5.17503937007874,&quot;left&quot;:10.1,&quot;top&quot;:159.6,&quot;width&quot;:744.7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1.35,&quot;left&quot;:94.95,&quot;top&quot;:175.69999999999996,&quot;width&quot;:1728.95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1.35,&quot;left&quot;:94.95,&quot;top&quot;:175.69999999999996,&quot;width&quot;:1728.95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1.35,&quot;left&quot;:94.95,&quot;top&quot;:175.69999999999996,&quot;width&quot;:1728.95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1.35,&quot;left&quot;:94.95,&quot;top&quot;:175.69999999999996,&quot;width&quot;:1728.95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1.35,&quot;left&quot;:94.95,&quot;top&quot;:175.69999999999996,&quot;width&quot;:1728.95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5.17503937007874,&quot;left&quot;:10.1,&quot;top&quot;:159.6,&quot;width&quot;:744.7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5.17503937007874,&quot;left&quot;:10.1,&quot;top&quot;:159.6,&quot;width&quot;:744.7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1.35,&quot;left&quot;:94.95,&quot;top&quot;:175.69999999999996,&quot;width&quot;:1728.95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48.22503937007878,&quot;left&quot;:36.4,&quot;top&quot;:180,&quot;width&quot;:887.2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1.35,&quot;left&quot;:94.95,&quot;top&quot;:175.69999999999996,&quot;width&quot;:1728.95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1.35,&quot;left&quot;:94.95,&quot;top&quot;:175.69999999999996,&quot;width&quot;:1728.95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1.35,&quot;left&quot;:94.95,&quot;top&quot;:175.69999999999996,&quot;width&quot;:1728.95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1.35,&quot;left&quot;:94.95,&quot;top&quot;:175.69999999999996,&quot;width&quot;:1728.95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5.17503937007874,&quot;left&quot;:10.1,&quot;top&quot;:159.6,&quot;width&quot;:744.7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5.17503937007874,&quot;left&quot;:10.1,&quot;top&quot;:159.6,&quot;width&quot;:744.7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8.3309506069887,&quot;left&quot;:94.95,&quot;top&quot;:168.7190493930113,&quot;width&quot;:1728.95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8.3309506069887,&quot;left&quot;:94.95,&quot;top&quot;:168.7190493930113,&quot;width&quot;:1728.95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8.3309506069887,&quot;left&quot;:94.95,&quot;top&quot;:168.7190493930113,&quot;width&quot;:1728.95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8.3309506069887,&quot;left&quot;:94.95,&quot;top&quot;:168.7190493930113,&quot;width&quot;:1728.9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48.22503937007878,&quot;left&quot;:36.4,&quot;top&quot;:180,&quot;width&quot;:887.2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8.3309506069887,&quot;left&quot;:94.95,&quot;top&quot;:168.7190493930113,&quot;width&quot;:1728.95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58.3309506069887,&quot;left&quot;:94.95,&quot;top&quot;:168.7190493930113,&quot;width&quot;:1728.95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5.17503937007874,&quot;left&quot;:10.1,&quot;top&quot;:159.6,&quot;width&quot;:744.7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65.17503937007874,&quot;left&quot;:10.1,&quot;top&quot;:159.6,&quot;width&quot;:744.7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356*362"/>
  <p:tag name="TABLE_ENDDRAG_RECT" val="41*149*356*36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48.22503937007878,&quot;left&quot;:36.4,&quot;top&quot;:180,&quot;width&quot;:887.2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48.22503937007878,&quot;left&quot;:36.4,&quot;top&quot;:180,&quot;width&quot;:887.2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48.22503937007878,&quot;left&quot;:36.4,&quot;top&quot;:180,&quot;width&quot;:887.2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48.22503937007878,&quot;left&quot;:36.4,&quot;top&quot;:180,&quot;width&quot;:887.2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48.22503937007878,&quot;left&quot;:36.4,&quot;top&quot;:180,&quot;width&quot;:887.2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48.22503937007878,&quot;left&quot;:36.4,&quot;top&quot;:180,&quot;width&quot;:887.2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阿里巴巴普惠体 2.0 55 Regula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阿里巴巴普惠体 2.0 55 Regular"/>
        <a:font script="Hant" typeface="新細明體"/>
        <a:font script="Arab" typeface="阿里巴巴普惠体 3.0 55 Regular"/>
        <a:font script="Hebr" typeface="阿里巴巴普惠体 3.0 55 Regula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阿里巴巴普惠体 3.0 55 Regular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阿里巴巴普惠体 3.0 55 Regular"/>
        <a:font script="Hebr" typeface="阿里巴巴普惠体 3.0 55 Regula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阿里巴巴普惠体 3.0 55 Regula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阿里巴巴普惠体 3.0 55 Regular"/>
        <a:font script="Hebr" typeface="阿里巴巴普惠体 3.0 55 Regula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阿里巴巴普惠体 3.0 55 Regula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1612</Words>
  <Application>Microsoft Office PowerPoint</Application>
  <PresentationFormat>宽屏</PresentationFormat>
  <Paragraphs>184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阿里巴巴普惠体 3.0 55 Regular</vt:lpstr>
      <vt:lpstr>宋体</vt:lpstr>
      <vt:lpstr>Arial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zhixin yue</cp:lastModifiedBy>
  <cp:revision>245</cp:revision>
  <dcterms:created xsi:type="dcterms:W3CDTF">2024-12-12T08:11:00Z</dcterms:created>
  <dcterms:modified xsi:type="dcterms:W3CDTF">2024-12-27T04:41:30Z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2FD1405A02F4427884260391D07967B0_13</vt:lpwstr>
  </property>
  <property fmtid="{D5CDD505-2E9C-101B-9397-08002B2CF9AE}" pid="3" name="KSOProductBuildVer">
    <vt:lpwstr>2052-12.1.0.19302</vt:lpwstr>
  </property>
</Properties>
</file>